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45" r:id="rId3"/>
    <p:sldId id="366" r:id="rId4"/>
    <p:sldId id="361" r:id="rId5"/>
    <p:sldId id="363" r:id="rId6"/>
    <p:sldId id="365" r:id="rId7"/>
    <p:sldId id="368" r:id="rId8"/>
    <p:sldId id="367" r:id="rId9"/>
    <p:sldId id="369" r:id="rId10"/>
    <p:sldId id="265" r:id="rId11"/>
    <p:sldId id="258" r:id="rId12"/>
    <p:sldId id="259" r:id="rId13"/>
    <p:sldId id="260" r:id="rId14"/>
    <p:sldId id="267" r:id="rId15"/>
    <p:sldId id="268" r:id="rId16"/>
    <p:sldId id="370" r:id="rId17"/>
    <p:sldId id="266" r:id="rId18"/>
    <p:sldId id="371" r:id="rId19"/>
    <p:sldId id="372" r:id="rId20"/>
    <p:sldId id="373" r:id="rId21"/>
    <p:sldId id="269" r:id="rId22"/>
    <p:sldId id="263" r:id="rId23"/>
    <p:sldId id="264" r:id="rId24"/>
    <p:sldId id="271" r:id="rId25"/>
    <p:sldId id="272" r:id="rId26"/>
    <p:sldId id="273" r:id="rId27"/>
    <p:sldId id="261" r:id="rId28"/>
    <p:sldId id="262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9A01-5E9F-4F32-94B8-A6B9521E03DF}" type="datetimeFigureOut">
              <a:rPr lang="ko-KR" altLang="en-US" smtClean="0"/>
              <a:t>2022-09-17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019E0-1835-4ABC-B100-5EAA37C6DD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410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9A01-5E9F-4F32-94B8-A6B9521E03DF}" type="datetimeFigureOut">
              <a:rPr lang="ko-KR" altLang="en-US" smtClean="0"/>
              <a:t>2022-09-17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019E0-1835-4ABC-B100-5EAA37C6DD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246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9A01-5E9F-4F32-94B8-A6B9521E03DF}" type="datetimeFigureOut">
              <a:rPr lang="ko-KR" altLang="en-US" smtClean="0"/>
              <a:t>2022-09-17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019E0-1835-4ABC-B100-5EAA37C6DD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9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9A01-5E9F-4F32-94B8-A6B9521E03DF}" type="datetimeFigureOut">
              <a:rPr lang="ko-KR" altLang="en-US" smtClean="0"/>
              <a:t>2022-09-17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019E0-1835-4ABC-B100-5EAA37C6DD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38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9A01-5E9F-4F32-94B8-A6B9521E03DF}" type="datetimeFigureOut">
              <a:rPr lang="ko-KR" altLang="en-US" smtClean="0"/>
              <a:t>2022-09-17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019E0-1835-4ABC-B100-5EAA37C6DD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184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9A01-5E9F-4F32-94B8-A6B9521E03DF}" type="datetimeFigureOut">
              <a:rPr lang="ko-KR" altLang="en-US" smtClean="0"/>
              <a:t>2022-09-17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019E0-1835-4ABC-B100-5EAA37C6DD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645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9A01-5E9F-4F32-94B8-A6B9521E03DF}" type="datetimeFigureOut">
              <a:rPr lang="ko-KR" altLang="en-US" smtClean="0"/>
              <a:t>2022-09-17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019E0-1835-4ABC-B100-5EAA37C6DD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589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9A01-5E9F-4F32-94B8-A6B9521E03DF}" type="datetimeFigureOut">
              <a:rPr lang="ko-KR" altLang="en-US" smtClean="0"/>
              <a:t>2022-09-17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019E0-1835-4ABC-B100-5EAA37C6DD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632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9A01-5E9F-4F32-94B8-A6B9521E03DF}" type="datetimeFigureOut">
              <a:rPr lang="ko-KR" altLang="en-US" smtClean="0"/>
              <a:t>2022-09-17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019E0-1835-4ABC-B100-5EAA37C6DD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991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9A01-5E9F-4F32-94B8-A6B9521E03DF}" type="datetimeFigureOut">
              <a:rPr lang="ko-KR" altLang="en-US" smtClean="0"/>
              <a:t>2022-09-17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019E0-1835-4ABC-B100-5EAA37C6DD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334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9A01-5E9F-4F32-94B8-A6B9521E03DF}" type="datetimeFigureOut">
              <a:rPr lang="ko-KR" altLang="en-US" smtClean="0"/>
              <a:t>2022-09-17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019E0-1835-4ABC-B100-5EAA37C6DD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506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B9A01-5E9F-4F32-94B8-A6B9521E03DF}" type="datetimeFigureOut">
              <a:rPr lang="ko-KR" altLang="en-US" smtClean="0"/>
              <a:t>2022-09-17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019E0-1835-4ABC-B100-5EAA37C6DD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233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15617" y="1122363"/>
            <a:ext cx="10721009" cy="2387600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임베디드시스템</a:t>
            </a:r>
            <a:br>
              <a:rPr lang="en-US" altLang="ko-KR" dirty="0"/>
            </a:br>
            <a:r>
              <a:rPr lang="en-US" altLang="ko-KR" dirty="0"/>
              <a:t>3</a:t>
            </a:r>
            <a:r>
              <a:rPr lang="ko-KR" altLang="en-US" dirty="0"/>
              <a:t>주차</a:t>
            </a:r>
            <a:br>
              <a:rPr lang="en-US" altLang="ko-KR" dirty="0"/>
            </a:br>
            <a:r>
              <a:rPr lang="en-US" altLang="ko-KR" dirty="0"/>
              <a:t>[</a:t>
            </a:r>
            <a:r>
              <a:rPr lang="ko-KR" altLang="en-US" dirty="0"/>
              <a:t>복습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429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11A3EF5-D21C-4DF8-9397-F9B46C063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898639"/>
            <a:ext cx="11353800" cy="353700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2E65189-3C50-405B-B5A9-4DA29761E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Raspbian </a:t>
            </a:r>
            <a:r>
              <a:rPr lang="ko-KR" altLang="en-US" dirty="0"/>
              <a:t>다운로드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A308D3-3517-4D36-B02A-539C88807432}"/>
              </a:ext>
            </a:extLst>
          </p:cNvPr>
          <p:cNvSpPr txBox="1"/>
          <p:nvPr/>
        </p:nvSpPr>
        <p:spPr>
          <a:xfrm>
            <a:off x="419100" y="1899634"/>
            <a:ext cx="11104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www.raspberrypi.com</a:t>
            </a:r>
            <a:r>
              <a:rPr lang="ko-KR" altLang="en-US" dirty="0"/>
              <a:t> </a:t>
            </a:r>
            <a:r>
              <a:rPr lang="en-US" altLang="ko-KR" dirty="0"/>
              <a:t>&gt;&gt;</a:t>
            </a:r>
            <a:r>
              <a:rPr lang="ko-KR" altLang="en-US" dirty="0"/>
              <a:t> </a:t>
            </a:r>
            <a:r>
              <a:rPr lang="en-US" altLang="ko-KR" dirty="0"/>
              <a:t>Software</a:t>
            </a:r>
            <a:r>
              <a:rPr lang="ko-KR" altLang="en-US" dirty="0"/>
              <a:t> </a:t>
            </a:r>
            <a:r>
              <a:rPr lang="en-US" altLang="ko-KR" dirty="0"/>
              <a:t>&gt;&gt; Download Raspberry Pi Desktop &gt;&gt; Download &gt;&gt; iso </a:t>
            </a:r>
            <a:r>
              <a:rPr lang="ko-KR" altLang="en-US"/>
              <a:t>파일 획득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9575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FD408B-5388-4D82-A853-45B7E3669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VirtualBox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54A8D4-6CF9-4DB4-B371-EC0C01A89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무료 가상화 프로그램</a:t>
            </a:r>
            <a:endParaRPr lang="en-US" altLang="ko-KR" dirty="0"/>
          </a:p>
          <a:p>
            <a:r>
              <a:rPr lang="ko-KR" altLang="en-US" dirty="0"/>
              <a:t>운영체제 상에서 가상의 컴퓨터를 구동하는 가상화 솔루션</a:t>
            </a:r>
            <a:endParaRPr lang="en-US" altLang="ko-KR" dirty="0"/>
          </a:p>
          <a:p>
            <a:r>
              <a:rPr lang="en-US" altLang="ko-KR" dirty="0"/>
              <a:t>https://www.virtualbox.org/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B82997-DA89-4A9E-9A4C-2005F0C59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441" y="3477988"/>
            <a:ext cx="7060707" cy="278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06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7D02F-5689-4ED6-8BDD-3BD59A2CB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Raspbian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88FD55-9E0D-4A8B-81DA-30516CD07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54" y="1524000"/>
            <a:ext cx="7545146" cy="4968875"/>
          </a:xfrm>
        </p:spPr>
        <p:txBody>
          <a:bodyPr/>
          <a:lstStyle/>
          <a:p>
            <a:r>
              <a:rPr lang="ko-KR" altLang="en-US" dirty="0" err="1"/>
              <a:t>라즈비안을</a:t>
            </a:r>
            <a:r>
              <a:rPr lang="ko-KR" altLang="en-US" dirty="0"/>
              <a:t> 다운받는다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https://www.raspberrypi.org/software/operating-systems/</a:t>
            </a:r>
          </a:p>
          <a:p>
            <a:pPr lvl="1"/>
            <a:r>
              <a:rPr lang="en-US" altLang="ko-KR" dirty="0"/>
              <a:t>Raspberry Pi OS Lite</a:t>
            </a:r>
            <a:r>
              <a:rPr lang="ko-KR" altLang="en-US" dirty="0"/>
              <a:t>을 다운받는다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4072E9-313B-49EF-A212-727F18C91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442" y="3207026"/>
            <a:ext cx="3129653" cy="3575567"/>
          </a:xfrm>
          <a:prstGeom prst="rect">
            <a:avLst/>
          </a:prstGeom>
        </p:spPr>
      </p:pic>
      <p:pic>
        <p:nvPicPr>
          <p:cNvPr id="1028" name="Picture 4" descr="AukFood on Twitter: &quot;#debian history with #toystory characters… &quot;">
            <a:extLst>
              <a:ext uri="{FF2B5EF4-FFF2-40B4-BE49-F238E27FC236}">
                <a16:creationId xmlns:a16="http://schemas.microsoft.com/office/drawing/2014/main" id="{31F7644B-3CFA-4BDE-A805-AC255DA1E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744598"/>
            <a:ext cx="4497146" cy="5914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892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0F1A4A-DDFA-47CF-A208-72EADF326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68626"/>
            <a:ext cx="10515600" cy="5408337"/>
          </a:xfrm>
        </p:spPr>
        <p:txBody>
          <a:bodyPr/>
          <a:lstStyle/>
          <a:p>
            <a:r>
              <a:rPr lang="ko-KR" altLang="en-US" dirty="0" err="1"/>
              <a:t>라즈비안</a:t>
            </a:r>
            <a:r>
              <a:rPr lang="ko-KR" altLang="en-US" dirty="0"/>
              <a:t> 설치를 위해 </a:t>
            </a:r>
            <a:r>
              <a:rPr lang="en-US" altLang="ko-KR" dirty="0"/>
              <a:t>VirtualBox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/>
              <a:t>시스템을 생성한다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AE5597-174E-4AE8-843F-237869200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83" y="1702076"/>
            <a:ext cx="6019206" cy="34538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ADDA7F6-E90B-47AF-AA5B-55369E54B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017" y="1702076"/>
            <a:ext cx="3352825" cy="371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59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B0BF069-C76B-4F84-8DF7-E653A533D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14" y="1757618"/>
            <a:ext cx="3343299" cy="37338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D44C45-E4EE-4267-8427-8274A4952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857" y="1757618"/>
            <a:ext cx="3314724" cy="37147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C615F9E-9F4D-4152-9C2C-7F61F1FDA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8177" y="1338247"/>
            <a:ext cx="3333774" cy="418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81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37363F-703D-483A-9F35-1BACE7F40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95" y="1418760"/>
            <a:ext cx="3343299" cy="41815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4B5801-3AE8-459F-83B6-D2070F6E4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596" y="1352535"/>
            <a:ext cx="3314724" cy="415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904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791B83B-E5F9-4455-A941-6D4EB9238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21" y="1909764"/>
            <a:ext cx="5959421" cy="40702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E1D3EE9-F3C3-4E7C-A578-82C016BB9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445" y="1909764"/>
            <a:ext cx="5959421" cy="407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8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6366544-791B-42EC-A7BF-8CC2910BD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36" y="1636052"/>
            <a:ext cx="5771589" cy="40901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453A93B-D645-4D9D-B40D-A8BC72BD3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241" y="1636052"/>
            <a:ext cx="6028901" cy="409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721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492808-232A-4CBF-95AB-B74B8EC9B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48" y="2463750"/>
            <a:ext cx="3419500" cy="25717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8B84751-FDDC-40EA-8F1C-93EA389F3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808" y="2050212"/>
            <a:ext cx="3771928" cy="35147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B8B45A-CD56-45F2-8497-F619B22C9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7618" y="2050211"/>
            <a:ext cx="3752877" cy="351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504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34498C-B151-4B3E-BBBF-F119EBCAA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40" y="1676387"/>
            <a:ext cx="3771928" cy="35052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8E4968-E735-45D6-A79B-D34F269DC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265" y="1652574"/>
            <a:ext cx="3781453" cy="35528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F357AA-097D-4C00-811D-EC201B2F2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7415" y="1676387"/>
            <a:ext cx="3771928" cy="353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152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>
            <a:extLst>
              <a:ext uri="{FF2B5EF4-FFF2-40B4-BE49-F238E27FC236}">
                <a16:creationId xmlns:a16="http://schemas.microsoft.com/office/drawing/2014/main" id="{9E7333CB-FA03-4568-9A5F-831668447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200" dirty="0"/>
              <a:t>리눅스 </a:t>
            </a:r>
            <a:r>
              <a:rPr lang="ko-KR" altLang="en-US" sz="3200" dirty="0" err="1"/>
              <a:t>배포판</a:t>
            </a:r>
            <a:endParaRPr lang="ko-KR" altLang="en-US" sz="3200" dirty="0"/>
          </a:p>
        </p:txBody>
      </p:sp>
      <p:sp>
        <p:nvSpPr>
          <p:cNvPr id="19459" name="내용 개체 틀 2">
            <a:extLst>
              <a:ext uri="{FF2B5EF4-FFF2-40B4-BE49-F238E27FC236}">
                <a16:creationId xmlns:a16="http://schemas.microsoft.com/office/drawing/2014/main" id="{152D6611-96F7-494F-8FCE-B11FD005A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8082"/>
            <a:ext cx="10515600" cy="4658881"/>
          </a:xfrm>
        </p:spPr>
        <p:txBody>
          <a:bodyPr/>
          <a:lstStyle/>
          <a:p>
            <a:pPr eaLnBrk="1" hangingPunct="1"/>
            <a:r>
              <a:rPr lang="ko-KR" altLang="en-US" sz="2000" dirty="0"/>
              <a:t>리눅스 </a:t>
            </a:r>
            <a:r>
              <a:rPr lang="ko-KR" altLang="en-US" sz="2000" dirty="0" err="1"/>
              <a:t>배포판</a:t>
            </a:r>
            <a:r>
              <a:rPr lang="ko-KR" altLang="en-US" sz="2000" dirty="0"/>
              <a:t> 구성요소 </a:t>
            </a:r>
          </a:p>
          <a:p>
            <a:pPr lvl="2" eaLnBrk="1" hangingPunct="1"/>
            <a:r>
              <a:rPr lang="ko-KR" altLang="en-US" sz="1600" dirty="0"/>
              <a:t>리눅스 커널 </a:t>
            </a:r>
            <a:r>
              <a:rPr lang="en-US" altLang="ko-KR" sz="1600" dirty="0"/>
              <a:t>+ </a:t>
            </a:r>
            <a:r>
              <a:rPr lang="ko-KR" altLang="en-US" sz="1600" dirty="0"/>
              <a:t>여러가지 쉘</a:t>
            </a:r>
            <a:r>
              <a:rPr lang="en-US" altLang="ko-KR" sz="1600" dirty="0"/>
              <a:t>(shell) + </a:t>
            </a:r>
            <a:r>
              <a:rPr lang="ko-KR" altLang="en-US" sz="1600" dirty="0"/>
              <a:t>시스템 </a:t>
            </a:r>
            <a:r>
              <a:rPr lang="ko-KR" altLang="en-US" sz="1600" dirty="0" err="1"/>
              <a:t>유틸</a:t>
            </a:r>
            <a:r>
              <a:rPr lang="ko-KR" altLang="en-US" sz="1600" dirty="0"/>
              <a:t> </a:t>
            </a:r>
            <a:r>
              <a:rPr lang="en-US" altLang="ko-KR" sz="1600" dirty="0"/>
              <a:t>+ </a:t>
            </a:r>
            <a:r>
              <a:rPr lang="ko-KR" altLang="en-US" sz="1600" dirty="0"/>
              <a:t>시스템 프로그래밍 </a:t>
            </a:r>
            <a:r>
              <a:rPr lang="en-US" altLang="ko-KR" sz="1600" dirty="0"/>
              <a:t>+ </a:t>
            </a:r>
            <a:r>
              <a:rPr lang="ko-KR" altLang="en-US" sz="1600" dirty="0"/>
              <a:t>언어에 따른 폰트 </a:t>
            </a:r>
            <a:r>
              <a:rPr lang="en-US" altLang="ko-KR" sz="1600" dirty="0"/>
              <a:t>+ </a:t>
            </a:r>
            <a:r>
              <a:rPr lang="ko-KR" altLang="en-US" sz="1600" dirty="0"/>
              <a:t>각종 라이브러리 </a:t>
            </a:r>
            <a:r>
              <a:rPr lang="en-US" altLang="ko-KR" sz="1600" dirty="0"/>
              <a:t>+ X </a:t>
            </a:r>
            <a:r>
              <a:rPr lang="ko-KR" altLang="en-US" sz="1600" dirty="0"/>
              <a:t>윈도우 </a:t>
            </a:r>
            <a:r>
              <a:rPr lang="en-US" altLang="ko-KR" sz="1600" dirty="0"/>
              <a:t>+ </a:t>
            </a:r>
            <a:r>
              <a:rPr lang="ko-KR" altLang="en-US" sz="1600" dirty="0"/>
              <a:t>업무용 응용프로그램 </a:t>
            </a:r>
            <a:r>
              <a:rPr lang="en-US" altLang="ko-KR" sz="1600" dirty="0"/>
              <a:t>+ </a:t>
            </a:r>
            <a:r>
              <a:rPr lang="ko-KR" altLang="en-US" sz="1600" dirty="0"/>
              <a:t>리눅스 서버용 프로그램들 </a:t>
            </a:r>
            <a:r>
              <a:rPr lang="en-US" altLang="ko-KR" sz="1600" dirty="0"/>
              <a:t>+ </a:t>
            </a:r>
            <a:r>
              <a:rPr lang="ko-KR" altLang="en-US" sz="1600" dirty="0"/>
              <a:t>설치용 프로그램 </a:t>
            </a:r>
            <a:r>
              <a:rPr lang="en-US" altLang="ko-KR" sz="1600" dirty="0"/>
              <a:t>+ </a:t>
            </a:r>
            <a:r>
              <a:rPr lang="ko-KR" altLang="en-US" sz="1600" dirty="0" err="1"/>
              <a:t>부트로더</a:t>
            </a:r>
            <a:endParaRPr lang="ko-KR" altLang="en-US" sz="1600" dirty="0"/>
          </a:p>
          <a:p>
            <a:pPr lvl="2" eaLnBrk="1" hangingPunct="1"/>
            <a:endParaRPr lang="ko-KR" altLang="en-US" sz="1600" dirty="0"/>
          </a:p>
          <a:p>
            <a:pPr eaLnBrk="1" hangingPunct="1"/>
            <a:r>
              <a:rPr lang="ko-KR" altLang="en-US" sz="2000" dirty="0"/>
              <a:t>리눅스 배포판의 종류</a:t>
            </a:r>
            <a:endParaRPr lang="en-US" altLang="ko-KR" sz="1600" dirty="0"/>
          </a:p>
          <a:p>
            <a:pPr lvl="1" eaLnBrk="1" hangingPunct="1"/>
            <a:r>
              <a:rPr lang="ko-KR" altLang="en-US" sz="1400" dirty="0"/>
              <a:t>오늘날에는 </a:t>
            </a:r>
            <a:r>
              <a:rPr lang="ko-KR" altLang="en-US" sz="1400" b="1" u="sng" dirty="0"/>
              <a:t>전세계적으로 약 </a:t>
            </a:r>
            <a:r>
              <a:rPr lang="en-US" altLang="ko-KR" sz="1400" b="1" u="sng" dirty="0"/>
              <a:t>300</a:t>
            </a:r>
            <a:r>
              <a:rPr lang="ko-KR" altLang="en-US" sz="1400" b="1" u="sng" dirty="0"/>
              <a:t>여 가지의 배포판이 존재</a:t>
            </a:r>
            <a:r>
              <a:rPr lang="ko-KR" altLang="en-US" sz="1400" dirty="0"/>
              <a:t>한다</a:t>
            </a:r>
            <a:endParaRPr lang="en-US" altLang="ko-KR" sz="1400" dirty="0"/>
          </a:p>
        </p:txBody>
      </p:sp>
      <p:pic>
        <p:nvPicPr>
          <p:cNvPr id="19461" name="_x113244536" descr="EMB000009083c44">
            <a:extLst>
              <a:ext uri="{FF2B5EF4-FFF2-40B4-BE49-F238E27FC236}">
                <a16:creationId xmlns:a16="http://schemas.microsoft.com/office/drawing/2014/main" id="{614522B5-1749-4D9B-AEF2-4A91FB38C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20" t="33852" r="32008" b="24083"/>
          <a:stretch>
            <a:fillRect/>
          </a:stretch>
        </p:blipFill>
        <p:spPr bwMode="auto">
          <a:xfrm>
            <a:off x="3083528" y="3736806"/>
            <a:ext cx="5545137" cy="301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987CB6-58FF-473A-A333-F4E575BC3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8" y="1828877"/>
            <a:ext cx="3781453" cy="35338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05C619-2D12-41F1-8DD4-8BC8DA9D7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760" y="1828877"/>
            <a:ext cx="3771928" cy="35052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5EB3749-6398-466D-A3AF-6C84CFA75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647" y="1828877"/>
            <a:ext cx="3762403" cy="350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47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2C6FF6F-846C-43CF-8B1A-4FC1E6B0A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70" y="1681149"/>
            <a:ext cx="3771928" cy="34957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B887519-54CA-4E10-96E9-3ECB0BD24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036" y="1657337"/>
            <a:ext cx="3771928" cy="35433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2AE4D77-0776-4DA5-AE8D-ABD2CD734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6428" y="1652574"/>
            <a:ext cx="3781453" cy="352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835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CB213F-2FBF-4730-8D33-AEB4B460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A72C20-00CE-4A53-BBE9-E01290333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275986-CD01-424E-9847-0851AE2C2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867275" cy="32480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7306BF-58B0-4A61-9033-C332509C5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527" y="1814512"/>
            <a:ext cx="486727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70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F94D77-EE01-4798-A350-A9C25169B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A8F6F4-2DC6-4FAB-85C1-270DB8A4C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5075A1-A083-43C6-AAB3-4F2A62FBC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82917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59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F02BE9-8BF9-427C-A0DB-B7CC62DF1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56" y="1726349"/>
            <a:ext cx="3867178" cy="35433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6EF1FCC-A3E1-4A5B-9A64-EA7161CF4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173" y="1726349"/>
            <a:ext cx="3857653" cy="352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88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5A2B67-2D3C-46E5-B5D8-00A70DD95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35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A2908A6-A6A8-4728-8AC7-B24BE5A1D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77" y="1624443"/>
            <a:ext cx="2552719" cy="23336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07D3338-40A1-4C25-8F35-0C5B52558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522" y="1481842"/>
            <a:ext cx="3771928" cy="35147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287DA2-638D-47AE-A781-14AAAC2C8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5763" y="1481842"/>
            <a:ext cx="3819553" cy="3505226"/>
          </a:xfrm>
          <a:prstGeom prst="rect">
            <a:avLst/>
          </a:prstGeom>
        </p:spPr>
      </p:pic>
      <p:sp>
        <p:nvSpPr>
          <p:cNvPr id="8" name="제목 7">
            <a:extLst>
              <a:ext uri="{FF2B5EF4-FFF2-40B4-BE49-F238E27FC236}">
                <a16:creationId xmlns:a16="http://schemas.microsoft.com/office/drawing/2014/main" id="{B6719459-50F9-4E1B-B0F0-2A9CBEE51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Extensions </a:t>
            </a:r>
            <a:r>
              <a:rPr lang="ko-KR" altLang="en-US" dirty="0"/>
              <a:t>설치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EA6E1D-5364-42FC-8A56-1B0199335983}"/>
              </a:ext>
            </a:extLst>
          </p:cNvPr>
          <p:cNvSpPr txBox="1"/>
          <p:nvPr/>
        </p:nvSpPr>
        <p:spPr>
          <a:xfrm>
            <a:off x="7475763" y="5375184"/>
            <a:ext cx="40095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$ cd</a:t>
            </a:r>
            <a:r>
              <a:rPr lang="ko-KR" altLang="en-US" dirty="0"/>
              <a:t> </a:t>
            </a:r>
            <a:r>
              <a:rPr lang="en-US" altLang="ko-KR" dirty="0"/>
              <a:t>/media/</a:t>
            </a:r>
            <a:r>
              <a:rPr lang="en-US" altLang="ko-KR" dirty="0" err="1"/>
              <a:t>cdrom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bash </a:t>
            </a:r>
            <a:r>
              <a:rPr lang="en-US" altLang="ko-KR" dirty="0" err="1"/>
              <a:t>VBoxLinuxAdditions.run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reboot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4924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D23CA-2882-44E8-AE48-3BA9A580A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Raspbian update and upgrade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C0ACB-79B5-411F-B108-94123666A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7252"/>
            <a:ext cx="10515600" cy="4639711"/>
          </a:xfrm>
        </p:spPr>
        <p:txBody>
          <a:bodyPr/>
          <a:lstStyle/>
          <a:p>
            <a:r>
              <a:rPr lang="en-US" altLang="ko-KR" dirty="0"/>
              <a:t>Linux</a:t>
            </a:r>
            <a:r>
              <a:rPr lang="ko-KR" altLang="en-US" dirty="0"/>
              <a:t>를 정기적으로 </a:t>
            </a:r>
            <a:r>
              <a:rPr lang="en-US" altLang="ko-KR" dirty="0"/>
              <a:t>update</a:t>
            </a:r>
            <a:r>
              <a:rPr lang="ko-KR" altLang="en-US" dirty="0"/>
              <a:t>하고 </a:t>
            </a:r>
            <a:r>
              <a:rPr lang="en-US" altLang="ko-KR" dirty="0"/>
              <a:t>upgrade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apt update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apt upgrade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D5D9EC-267F-4471-99FD-AAD1A8BA6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508" y="2131822"/>
            <a:ext cx="6929396" cy="471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509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614763-E1B9-4239-8382-0C1DCC596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Raspbian </a:t>
            </a:r>
            <a:r>
              <a:rPr lang="ko-KR" altLang="en-US" dirty="0"/>
              <a:t>사용</a:t>
            </a:r>
            <a:r>
              <a:rPr lang="en-US" altLang="ko-KR" dirty="0"/>
              <a:t>, Python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8F0F8B-8BD7-47EF-813B-232275CDC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Raspbian</a:t>
            </a:r>
            <a:r>
              <a:rPr lang="ko-KR" altLang="en-US" dirty="0"/>
              <a:t>을 가동한 후 </a:t>
            </a:r>
            <a:r>
              <a:rPr lang="en-US" altLang="ko-KR" dirty="0"/>
              <a:t>Terminal</a:t>
            </a:r>
            <a:r>
              <a:rPr lang="ko-KR" altLang="en-US" dirty="0"/>
              <a:t>을 연다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python</a:t>
            </a:r>
          </a:p>
          <a:p>
            <a:pPr lvl="1"/>
            <a:r>
              <a:rPr lang="en-US" altLang="ko-KR" dirty="0"/>
              <a:t>Python</a:t>
            </a:r>
            <a:r>
              <a:rPr lang="ko-KR" altLang="en-US" dirty="0"/>
              <a:t> </a:t>
            </a:r>
            <a:r>
              <a:rPr lang="en-US" altLang="ko-KR" dirty="0"/>
              <a:t>2.7</a:t>
            </a:r>
            <a:r>
              <a:rPr lang="ko-KR" altLang="en-US" dirty="0"/>
              <a:t> 버전을 실행시킨다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python3</a:t>
            </a:r>
          </a:p>
          <a:p>
            <a:pPr lvl="1"/>
            <a:r>
              <a:rPr lang="en-US" altLang="ko-KR" dirty="0"/>
              <a:t>Python 3.7 </a:t>
            </a:r>
            <a:r>
              <a:rPr lang="ko-KR" altLang="en-US" dirty="0"/>
              <a:t>버전을 실행시킨다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 ls</a:t>
            </a:r>
          </a:p>
          <a:p>
            <a:pPr lvl="1"/>
            <a:r>
              <a:rPr lang="ko-KR" altLang="en-US" dirty="0"/>
              <a:t>현재 디렉토리의 내용을 보여준다</a:t>
            </a:r>
            <a:r>
              <a:rPr lang="en-US" altLang="ko-KR" dirty="0"/>
              <a:t>. (list)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sudo</a:t>
            </a:r>
            <a:r>
              <a:rPr lang="en-US" altLang="ko-KR" dirty="0"/>
              <a:t> shutdown now</a:t>
            </a:r>
          </a:p>
          <a:p>
            <a:pPr lvl="1"/>
            <a:r>
              <a:rPr lang="ko-KR" altLang="en-US" dirty="0"/>
              <a:t>시스템을 끈다</a:t>
            </a:r>
            <a:r>
              <a:rPr lang="en-US" altLang="ko-KR" dirty="0"/>
              <a:t>. (shutdown)</a:t>
            </a:r>
          </a:p>
          <a:p>
            <a:pPr lvl="1"/>
            <a:r>
              <a:rPr lang="ko-KR" altLang="en-US" dirty="0"/>
              <a:t>루트권한이 필요한 경우 </a:t>
            </a:r>
            <a:r>
              <a:rPr lang="en-US" altLang="ko-KR" dirty="0" err="1"/>
              <a:t>sudo</a:t>
            </a:r>
            <a:r>
              <a:rPr lang="ko-KR" altLang="en-US" dirty="0"/>
              <a:t>를 사용한다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4048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>
            <a:extLst>
              <a:ext uri="{FF2B5EF4-FFF2-40B4-BE49-F238E27FC236}">
                <a16:creationId xmlns:a16="http://schemas.microsoft.com/office/drawing/2014/main" id="{E4C0D3E5-BA30-4711-993B-8447B7D47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리눅스 배포판 계열</a:t>
            </a:r>
          </a:p>
        </p:txBody>
      </p:sp>
      <p:sp>
        <p:nvSpPr>
          <p:cNvPr id="21507" name="내용 개체 틀 2">
            <a:extLst>
              <a:ext uri="{FF2B5EF4-FFF2-40B4-BE49-F238E27FC236}">
                <a16:creationId xmlns:a16="http://schemas.microsoft.com/office/drawing/2014/main" id="{92DE22AB-8428-4FFA-91BD-EDFF94400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250000"/>
              </a:lnSpc>
            </a:pPr>
            <a:r>
              <a:rPr lang="en-US" altLang="ko-KR" dirty="0"/>
              <a:t>Debian </a:t>
            </a:r>
            <a:r>
              <a:rPr lang="ko-KR" altLang="en-US" dirty="0"/>
              <a:t>계열 </a:t>
            </a:r>
            <a:r>
              <a:rPr lang="en-US" altLang="ko-KR" dirty="0"/>
              <a:t>(deb </a:t>
            </a:r>
            <a:r>
              <a:rPr lang="ko-KR" altLang="en-US" dirty="0"/>
              <a:t>기반</a:t>
            </a:r>
            <a:r>
              <a:rPr lang="en-US" altLang="ko-KR" dirty="0"/>
              <a:t>)</a:t>
            </a:r>
          </a:p>
          <a:p>
            <a:pPr>
              <a:lnSpc>
                <a:spcPct val="250000"/>
              </a:lnSpc>
            </a:pPr>
            <a:endParaRPr lang="en-US" altLang="ko-KR" dirty="0"/>
          </a:p>
          <a:p>
            <a:pPr>
              <a:lnSpc>
                <a:spcPct val="250000"/>
              </a:lnSpc>
            </a:pPr>
            <a:r>
              <a:rPr lang="en-US" altLang="ko-KR" dirty="0"/>
              <a:t>RedHat </a:t>
            </a:r>
            <a:r>
              <a:rPr lang="ko-KR" altLang="en-US" dirty="0"/>
              <a:t>계열 </a:t>
            </a:r>
            <a:r>
              <a:rPr lang="en-US" altLang="ko-KR" dirty="0"/>
              <a:t>(rpm </a:t>
            </a:r>
            <a:r>
              <a:rPr lang="ko-KR" altLang="en-US" dirty="0"/>
              <a:t>기반</a:t>
            </a:r>
            <a:r>
              <a:rPr lang="en-US" altLang="ko-KR" dirty="0"/>
              <a:t>)</a:t>
            </a:r>
          </a:p>
          <a:p>
            <a:pPr>
              <a:lnSpc>
                <a:spcPct val="250000"/>
              </a:lnSpc>
            </a:pPr>
            <a:endParaRPr lang="en-US" altLang="ko-KR" dirty="0"/>
          </a:p>
          <a:p>
            <a:pPr>
              <a:lnSpc>
                <a:spcPct val="250000"/>
              </a:lnSpc>
            </a:pPr>
            <a:r>
              <a:rPr lang="en-US" altLang="ko-KR" dirty="0"/>
              <a:t>Slackware </a:t>
            </a:r>
            <a:r>
              <a:rPr lang="ko-KR" altLang="en-US" dirty="0"/>
              <a:t>계열</a:t>
            </a:r>
            <a:endParaRPr lang="en-US" altLang="ko-KR" dirty="0"/>
          </a:p>
          <a:p>
            <a:pPr>
              <a:lnSpc>
                <a:spcPct val="250000"/>
              </a:lnSpc>
            </a:pPr>
            <a:endParaRPr lang="ko-KR" altLang="en-US" dirty="0"/>
          </a:p>
        </p:txBody>
      </p:sp>
      <p:pic>
        <p:nvPicPr>
          <p:cNvPr id="1026" name="Picture 2" descr="데비안 -- 범용 운영체제">
            <a:extLst>
              <a:ext uri="{FF2B5EF4-FFF2-40B4-BE49-F238E27FC236}">
                <a16:creationId xmlns:a16="http://schemas.microsoft.com/office/drawing/2014/main" id="{623DF300-CC56-4550-8F1A-B7AAE3E8E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956" y="1690688"/>
            <a:ext cx="1877997" cy="105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레드햇 기업용 리눅스(RHEL)">
            <a:extLst>
              <a:ext uri="{FF2B5EF4-FFF2-40B4-BE49-F238E27FC236}">
                <a16:creationId xmlns:a16="http://schemas.microsoft.com/office/drawing/2014/main" id="{0222E743-10F5-4DEB-A629-B112D7AB1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588" y="3249196"/>
            <a:ext cx="1285412" cy="1413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lackware | Unixmen">
            <a:extLst>
              <a:ext uri="{FF2B5EF4-FFF2-40B4-BE49-F238E27FC236}">
                <a16:creationId xmlns:a16="http://schemas.microsoft.com/office/drawing/2014/main" id="{2EA4AC58-B99A-434C-ABC4-759BC2CA9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745" y="5169979"/>
            <a:ext cx="1799208" cy="134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1">
            <a:extLst>
              <a:ext uri="{FF2B5EF4-FFF2-40B4-BE49-F238E27FC236}">
                <a16:creationId xmlns:a16="http://schemas.microsoft.com/office/drawing/2014/main" id="{B259B660-A8B9-461B-A224-1C6FA4BE1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 Debian </a:t>
            </a:r>
            <a:r>
              <a:rPr lang="ko-KR" altLang="en-US"/>
              <a:t>계열 </a:t>
            </a:r>
            <a:r>
              <a:rPr lang="en-US" altLang="ko-KR"/>
              <a:t>(deb </a:t>
            </a:r>
            <a:r>
              <a:rPr lang="ko-KR" altLang="en-US"/>
              <a:t>기반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3461FB-18B0-433F-94B2-C3BCDDC05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050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800" b="1" dirty="0"/>
              <a:t>1-1. </a:t>
            </a:r>
            <a:r>
              <a:rPr lang="en-US" altLang="ko-KR" sz="1800" b="1" dirty="0" err="1"/>
              <a:t>Debian</a:t>
            </a:r>
            <a:endParaRPr lang="ko-KR" altLang="en-US" sz="1800" b="1" dirty="0"/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400" dirty="0"/>
              <a:t>- </a:t>
            </a:r>
            <a:r>
              <a:rPr lang="ko-KR" altLang="en-US" sz="1400" dirty="0"/>
              <a:t>범용</a:t>
            </a:r>
            <a:r>
              <a:rPr lang="en-US" altLang="ko-KR" sz="1400" dirty="0"/>
              <a:t>(</a:t>
            </a:r>
            <a:r>
              <a:rPr lang="ko-KR" altLang="en-US" sz="1400" dirty="0" err="1"/>
              <a:t>데스크탑용</a:t>
            </a:r>
            <a:r>
              <a:rPr lang="en-US" altLang="ko-KR" sz="1400" dirty="0"/>
              <a:t>/</a:t>
            </a:r>
            <a:r>
              <a:rPr lang="ko-KR" altLang="en-US" sz="1400" dirty="0"/>
              <a:t>서버용</a:t>
            </a:r>
            <a:r>
              <a:rPr lang="en-US" altLang="ko-KR" sz="1400" dirty="0"/>
              <a:t>) </a:t>
            </a:r>
            <a:r>
              <a:rPr lang="ko-KR" altLang="en-US" sz="1400" dirty="0"/>
              <a:t>이다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400" dirty="0"/>
              <a:t>- </a:t>
            </a:r>
            <a:r>
              <a:rPr lang="ko-KR" altLang="en-US" sz="1400" dirty="0"/>
              <a:t>가장 안정적이다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400" dirty="0"/>
              <a:t>- </a:t>
            </a:r>
            <a:r>
              <a:rPr lang="ko-KR" altLang="en-US" sz="1400" dirty="0"/>
              <a:t>다른 여러 </a:t>
            </a:r>
            <a:r>
              <a:rPr lang="ko-KR" altLang="en-US" sz="1400" dirty="0" err="1"/>
              <a:t>배포판의</a:t>
            </a:r>
            <a:r>
              <a:rPr lang="ko-KR" altLang="en-US" sz="1400" dirty="0"/>
              <a:t> 기반이 된다</a:t>
            </a:r>
            <a:r>
              <a:rPr lang="en-US" altLang="ko-KR" sz="1400" dirty="0"/>
              <a:t>.</a:t>
            </a:r>
          </a:p>
          <a:p>
            <a:pPr lvl="1">
              <a:lnSpc>
                <a:spcPct val="150000"/>
              </a:lnSpc>
              <a:defRPr/>
            </a:pPr>
            <a:endParaRPr lang="ko-KR" altLang="en-US" sz="1400" dirty="0"/>
          </a:p>
          <a:p>
            <a:pPr>
              <a:lnSpc>
                <a:spcPct val="150000"/>
              </a:lnSpc>
              <a:defRPr/>
            </a:pPr>
            <a:r>
              <a:rPr lang="en-US" altLang="ko-KR" sz="1800" dirty="0"/>
              <a:t>1-2. </a:t>
            </a:r>
            <a:r>
              <a:rPr lang="en-US" altLang="ko-KR" sz="1800" b="1" dirty="0"/>
              <a:t>Ubuntu</a:t>
            </a:r>
            <a:endParaRPr lang="ko-KR" altLang="en-US" sz="1800" b="1" dirty="0"/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400" dirty="0"/>
              <a:t>- </a:t>
            </a:r>
            <a:r>
              <a:rPr lang="ko-KR" altLang="en-US" sz="1400" dirty="0"/>
              <a:t>범용</a:t>
            </a:r>
            <a:r>
              <a:rPr lang="en-US" altLang="ko-KR" sz="1400" dirty="0"/>
              <a:t>(</a:t>
            </a:r>
            <a:r>
              <a:rPr lang="ko-KR" altLang="en-US" sz="1400" dirty="0" err="1"/>
              <a:t>데스크탑용</a:t>
            </a:r>
            <a:r>
              <a:rPr lang="en-US" altLang="ko-KR" sz="1400" dirty="0"/>
              <a:t>/</a:t>
            </a:r>
            <a:r>
              <a:rPr lang="ko-KR" altLang="en-US" sz="1400" dirty="0"/>
              <a:t>서버용</a:t>
            </a:r>
            <a:r>
              <a:rPr lang="en-US" altLang="ko-KR" sz="1400" dirty="0"/>
              <a:t>) </a:t>
            </a:r>
            <a:r>
              <a:rPr lang="ko-KR" altLang="en-US" sz="1400" dirty="0"/>
              <a:t>이다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400" dirty="0"/>
              <a:t>- </a:t>
            </a:r>
            <a:r>
              <a:rPr lang="ko-KR" altLang="en-US" sz="1400" dirty="0" err="1"/>
              <a:t>데비안</a:t>
            </a:r>
            <a:r>
              <a:rPr lang="ko-KR" altLang="en-US" sz="1400" dirty="0"/>
              <a:t> 기반이다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400" dirty="0"/>
              <a:t>- </a:t>
            </a:r>
            <a:r>
              <a:rPr lang="ko-KR" altLang="en-US" sz="1400" dirty="0"/>
              <a:t>편리한 설치와 유지보수</a:t>
            </a:r>
            <a:r>
              <a:rPr lang="en-US" altLang="ko-KR" sz="1400" dirty="0"/>
              <a:t>, </a:t>
            </a:r>
            <a:r>
              <a:rPr lang="ko-KR" altLang="en-US" sz="1400" dirty="0"/>
              <a:t>사용자 친화적 사용법을 가지고 있다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400" dirty="0"/>
              <a:t>- </a:t>
            </a:r>
            <a:r>
              <a:rPr lang="ko-KR" altLang="en-US" sz="1400" dirty="0"/>
              <a:t>안드로이드 커널</a:t>
            </a:r>
            <a:r>
              <a:rPr lang="en-US" altLang="ko-KR" sz="1400" dirty="0"/>
              <a:t>-</a:t>
            </a:r>
            <a:r>
              <a:rPr lang="ko-KR" altLang="en-US" sz="1400" dirty="0"/>
              <a:t>플랫폼 빌드에 기본으로 사용되는 리눅스</a:t>
            </a:r>
            <a:r>
              <a:rPr lang="en-US" altLang="ko-KR" sz="1400" dirty="0"/>
              <a:t>OS </a:t>
            </a:r>
            <a:r>
              <a:rPr lang="ko-KR" altLang="en-US" sz="1400" dirty="0"/>
              <a:t>이다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400" dirty="0"/>
              <a:t>- </a:t>
            </a:r>
            <a:r>
              <a:rPr lang="ko-KR" altLang="en-US" sz="1400" dirty="0" err="1"/>
              <a:t>서드</a:t>
            </a:r>
            <a:r>
              <a:rPr lang="ko-KR" altLang="en-US" sz="1400" dirty="0"/>
              <a:t> 파티를 지원 </a:t>
            </a:r>
            <a:r>
              <a:rPr lang="en-US" altLang="ko-KR" sz="1400" dirty="0"/>
              <a:t>(</a:t>
            </a:r>
            <a:r>
              <a:rPr lang="ko-KR" altLang="en-US" sz="1400" dirty="0"/>
              <a:t>자유소프트웨어 뿐만 아니라 독점 라이선스 드라이버</a:t>
            </a:r>
            <a:r>
              <a:rPr lang="en-US" altLang="ko-KR" sz="1400" dirty="0"/>
              <a:t>, mp3 </a:t>
            </a:r>
            <a:r>
              <a:rPr lang="ko-KR" altLang="en-US" sz="1400" dirty="0"/>
              <a:t>파일 지원</a:t>
            </a:r>
            <a:r>
              <a:rPr lang="en-US" altLang="ko-KR" sz="1400" dirty="0"/>
              <a:t>) </a:t>
            </a:r>
            <a:r>
              <a:rPr lang="ko-KR" altLang="en-US" sz="1400" dirty="0"/>
              <a:t>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2050" name="Picture 2" descr="Debian Edu Pure Blend">
            <a:extLst>
              <a:ext uri="{FF2B5EF4-FFF2-40B4-BE49-F238E27FC236}">
                <a16:creationId xmlns:a16="http://schemas.microsoft.com/office/drawing/2014/main" id="{4722B1DC-6EAA-44B9-9333-F08F72499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367" y="1577050"/>
            <a:ext cx="3366502" cy="249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buntu 20.04 LTS arrives | Ubuntu">
            <a:extLst>
              <a:ext uri="{FF2B5EF4-FFF2-40B4-BE49-F238E27FC236}">
                <a16:creationId xmlns:a16="http://schemas.microsoft.com/office/drawing/2014/main" id="{818C2503-AE73-4669-B2D1-DB86675D0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074" y="3327553"/>
            <a:ext cx="3450117" cy="207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1">
            <a:extLst>
              <a:ext uri="{FF2B5EF4-FFF2-40B4-BE49-F238E27FC236}">
                <a16:creationId xmlns:a16="http://schemas.microsoft.com/office/drawing/2014/main" id="{F826CDA8-EBDA-4349-B2AD-6015E3291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RedHat </a:t>
            </a:r>
            <a:r>
              <a:rPr lang="ko-KR" altLang="en-US"/>
              <a:t>계열 </a:t>
            </a:r>
            <a:r>
              <a:rPr lang="en-US" altLang="ko-KR"/>
              <a:t>(rpm </a:t>
            </a:r>
            <a:r>
              <a:rPr lang="ko-KR" altLang="en-US"/>
              <a:t>기반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9D7AC4-AB32-4655-AFDF-A2903D2F6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71600"/>
            <a:ext cx="9578976" cy="4953000"/>
          </a:xfrm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altLang="ko-KR" sz="1800" dirty="0"/>
              <a:t>2-1</a:t>
            </a:r>
            <a:r>
              <a:rPr lang="en-US" altLang="ko-KR" sz="1800" b="1" dirty="0"/>
              <a:t>. Fedora</a:t>
            </a:r>
            <a:endParaRPr lang="ko-KR" altLang="en-US" sz="1800" b="1" dirty="0"/>
          </a:p>
          <a:p>
            <a:pPr marL="400050" lvl="1" indent="0">
              <a:lnSpc>
                <a:spcPct val="150000"/>
              </a:lnSpc>
              <a:buNone/>
              <a:defRPr/>
            </a:pPr>
            <a:r>
              <a:rPr lang="en-US" altLang="ko-KR" sz="1400" dirty="0"/>
              <a:t>- </a:t>
            </a:r>
            <a:r>
              <a:rPr lang="ko-KR" altLang="en-US" sz="1400" dirty="0"/>
              <a:t>범용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데스크탑용</a:t>
            </a:r>
            <a:r>
              <a:rPr lang="en-US" altLang="ko-KR" sz="1400" dirty="0"/>
              <a:t>/</a:t>
            </a:r>
            <a:r>
              <a:rPr lang="ko-KR" altLang="en-US" sz="1400" dirty="0"/>
              <a:t>서버용</a:t>
            </a:r>
            <a:r>
              <a:rPr lang="en-US" altLang="ko-KR" sz="1400" dirty="0"/>
              <a:t>) </a:t>
            </a:r>
            <a:r>
              <a:rPr lang="ko-KR" altLang="en-US" sz="1400" dirty="0"/>
              <a:t>이다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marL="400050" lvl="1" indent="0">
              <a:lnSpc>
                <a:spcPct val="150000"/>
              </a:lnSpc>
              <a:buNone/>
              <a:defRPr/>
            </a:pPr>
            <a:r>
              <a:rPr lang="en-US" altLang="ko-KR" sz="1400" dirty="0"/>
              <a:t>- </a:t>
            </a:r>
            <a:r>
              <a:rPr lang="ko-KR" altLang="en-US" sz="1400" dirty="0" err="1"/>
              <a:t>레드햇</a:t>
            </a:r>
            <a:r>
              <a:rPr lang="ko-KR" altLang="en-US" sz="1400" dirty="0"/>
              <a:t> 리눅스 기반이다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marL="400050" lvl="1" indent="0">
              <a:lnSpc>
                <a:spcPct val="150000"/>
              </a:lnSpc>
              <a:buNone/>
              <a:defRPr/>
            </a:pPr>
            <a:r>
              <a:rPr lang="en-US" altLang="ko-KR" sz="1400" dirty="0"/>
              <a:t>- </a:t>
            </a:r>
            <a:r>
              <a:rPr lang="ko-KR" altLang="en-US" sz="1400" dirty="0"/>
              <a:t>유지 보수 기간은 </a:t>
            </a:r>
            <a:r>
              <a:rPr lang="en-US" altLang="ko-KR" sz="1400" dirty="0"/>
              <a:t>1</a:t>
            </a:r>
            <a:r>
              <a:rPr lang="ko-KR" altLang="en-US" sz="1400" dirty="0"/>
              <a:t>년 </a:t>
            </a:r>
            <a:r>
              <a:rPr lang="en-US" altLang="ko-KR" sz="1400" dirty="0"/>
              <a:t>(</a:t>
            </a:r>
            <a:r>
              <a:rPr lang="ko-KR" altLang="en-US" sz="1400" dirty="0"/>
              <a:t>서버로 적합하지 않음</a:t>
            </a:r>
            <a:r>
              <a:rPr lang="en-US" altLang="ko-KR" sz="1400" dirty="0"/>
              <a:t>) </a:t>
            </a:r>
            <a:r>
              <a:rPr lang="ko-KR" altLang="en-US" sz="1400" dirty="0"/>
              <a:t>으로 짧다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marL="400050" lvl="1" indent="0">
              <a:lnSpc>
                <a:spcPct val="150000"/>
              </a:lnSpc>
              <a:buNone/>
              <a:defRPr/>
            </a:pPr>
            <a:r>
              <a:rPr lang="en-US" altLang="ko-KR" sz="1400" dirty="0"/>
              <a:t>- </a:t>
            </a:r>
            <a:r>
              <a:rPr lang="ko-KR" altLang="en-US" sz="1400" dirty="0"/>
              <a:t>최신 기술 도입에 가장 적극적인 </a:t>
            </a:r>
            <a:r>
              <a:rPr lang="ko-KR" altLang="en-US" sz="1400" dirty="0" err="1"/>
              <a:t>배포판이다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marL="400050" lvl="1" indent="0">
              <a:lnSpc>
                <a:spcPct val="150000"/>
              </a:lnSpc>
              <a:buNone/>
              <a:defRPr/>
            </a:pPr>
            <a:r>
              <a:rPr lang="en-US" altLang="ko-KR" sz="1400" dirty="0"/>
              <a:t>- </a:t>
            </a:r>
            <a:r>
              <a:rPr lang="ko-KR" altLang="en-US" sz="1400" dirty="0" err="1"/>
              <a:t>레드햇사의</a:t>
            </a:r>
            <a:r>
              <a:rPr lang="ko-KR" altLang="en-US" sz="1400" dirty="0"/>
              <a:t> 후원과 개발 지원을 받는다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marL="400050" lvl="1" indent="0">
              <a:lnSpc>
                <a:spcPct val="150000"/>
              </a:lnSpc>
              <a:buNone/>
              <a:defRPr/>
            </a:pPr>
            <a:r>
              <a:rPr lang="en-US" altLang="ko-KR" sz="1400" dirty="0"/>
              <a:t>- </a:t>
            </a:r>
            <a:r>
              <a:rPr lang="ko-KR" altLang="en-US" sz="1400" dirty="0" err="1"/>
              <a:t>레드햇사가</a:t>
            </a:r>
            <a:r>
              <a:rPr lang="ko-KR" altLang="en-US" sz="1400" dirty="0"/>
              <a:t> 개발하던 </a:t>
            </a:r>
            <a:r>
              <a:rPr lang="ko-KR" altLang="en-US" sz="1400" dirty="0" err="1"/>
              <a:t>레드햇</a:t>
            </a:r>
            <a:r>
              <a:rPr lang="ko-KR" altLang="en-US" sz="1400" dirty="0"/>
              <a:t> 리눅스 </a:t>
            </a:r>
            <a:r>
              <a:rPr lang="en-US" altLang="ko-KR" sz="1400" dirty="0"/>
              <a:t>(</a:t>
            </a:r>
            <a:r>
              <a:rPr lang="ko-KR" altLang="en-US" sz="1400" dirty="0"/>
              <a:t>무료 </a:t>
            </a:r>
            <a:r>
              <a:rPr lang="ko-KR" altLang="en-US" sz="1400" dirty="0" err="1"/>
              <a:t>배포판</a:t>
            </a:r>
            <a:r>
              <a:rPr lang="en-US" altLang="ko-KR" sz="1400" dirty="0"/>
              <a:t>)</a:t>
            </a:r>
            <a:r>
              <a:rPr lang="ko-KR" altLang="en-US" sz="1400" dirty="0"/>
              <a:t>를 배포 중단하고 </a:t>
            </a:r>
            <a:r>
              <a:rPr lang="en-US" altLang="ko-KR" sz="1400" dirty="0"/>
              <a:t>RHEL (</a:t>
            </a:r>
            <a:r>
              <a:rPr lang="ko-KR" altLang="en-US" sz="1400" dirty="0"/>
              <a:t>유료 </a:t>
            </a:r>
            <a:r>
              <a:rPr lang="ko-KR" altLang="en-US" sz="1400" dirty="0" err="1"/>
              <a:t>배포판</a:t>
            </a:r>
            <a:r>
              <a:rPr lang="en-US" altLang="ko-KR" sz="1400" dirty="0"/>
              <a:t>)</a:t>
            </a:r>
            <a:r>
              <a:rPr lang="ko-KR" altLang="en-US" sz="1400" dirty="0"/>
              <a:t>의 개발과 지원에만 전념하면서 시작되었다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>
              <a:lnSpc>
                <a:spcPct val="150000"/>
              </a:lnSpc>
              <a:defRPr/>
            </a:pPr>
            <a:r>
              <a:rPr lang="en-US" altLang="ko-KR" sz="1800" dirty="0"/>
              <a:t>2-2. </a:t>
            </a:r>
            <a:r>
              <a:rPr lang="en-US" altLang="ko-KR" sz="1800" b="1" dirty="0"/>
              <a:t>RHEL (</a:t>
            </a:r>
            <a:r>
              <a:rPr lang="en-US" altLang="ko-KR" sz="1800" b="1" dirty="0" err="1"/>
              <a:t>RedHat</a:t>
            </a:r>
            <a:r>
              <a:rPr lang="en-US" altLang="ko-KR" sz="1800" b="1" dirty="0"/>
              <a:t> Enterprise Linux)</a:t>
            </a:r>
            <a:endParaRPr lang="ko-KR" altLang="en-US" sz="1800" b="1" dirty="0"/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400" dirty="0"/>
              <a:t>- </a:t>
            </a:r>
            <a:r>
              <a:rPr lang="ko-KR" altLang="en-US" sz="1400" dirty="0"/>
              <a:t>유료</a:t>
            </a:r>
            <a:r>
              <a:rPr lang="en-US" altLang="ko-KR" sz="1400" dirty="0"/>
              <a:t>, </a:t>
            </a:r>
            <a:r>
              <a:rPr lang="ko-KR" altLang="en-US" sz="1400" dirty="0"/>
              <a:t>상용</a:t>
            </a:r>
            <a:r>
              <a:rPr lang="en-US" altLang="ko-KR" sz="1400" dirty="0"/>
              <a:t>, </a:t>
            </a:r>
            <a:r>
              <a:rPr lang="ko-KR" altLang="en-US" sz="1400" dirty="0"/>
              <a:t>기업용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데스크탑용</a:t>
            </a:r>
            <a:r>
              <a:rPr lang="en-US" altLang="ko-KR" sz="1400" dirty="0"/>
              <a:t>/</a:t>
            </a:r>
            <a:r>
              <a:rPr lang="ko-KR" altLang="en-US" sz="1400" dirty="0"/>
              <a:t>서버용</a:t>
            </a:r>
            <a:r>
              <a:rPr lang="en-US" altLang="ko-KR" sz="1400" dirty="0"/>
              <a:t>/</a:t>
            </a:r>
            <a:r>
              <a:rPr lang="ko-KR" altLang="en-US" sz="1400" dirty="0"/>
              <a:t>고급플랫폼용</a:t>
            </a:r>
            <a:r>
              <a:rPr lang="en-US" altLang="ko-KR" sz="1400" dirty="0"/>
              <a:t>) </a:t>
            </a:r>
            <a:r>
              <a:rPr lang="ko-KR" altLang="en-US" sz="1400" dirty="0"/>
              <a:t>이다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400" dirty="0"/>
              <a:t>- </a:t>
            </a:r>
            <a:r>
              <a:rPr lang="ko-KR" altLang="en-US" sz="1400" dirty="0" err="1"/>
              <a:t>페도라</a:t>
            </a:r>
            <a:r>
              <a:rPr lang="ko-KR" altLang="en-US" sz="1400" dirty="0"/>
              <a:t> 기반 </a:t>
            </a:r>
            <a:r>
              <a:rPr lang="en-US" altLang="ko-KR" sz="1400" dirty="0"/>
              <a:t>(</a:t>
            </a:r>
            <a:r>
              <a:rPr lang="ko-KR" altLang="en-US" sz="1400" dirty="0"/>
              <a:t>안정성이 좋음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페도라에서</a:t>
            </a:r>
            <a:r>
              <a:rPr lang="ko-KR" altLang="en-US" sz="1400" dirty="0"/>
              <a:t> 이미 안정성을 </a:t>
            </a:r>
            <a:r>
              <a:rPr lang="ko-KR" altLang="en-US" sz="1400" dirty="0" err="1"/>
              <a:t>검증받은</a:t>
            </a:r>
            <a:r>
              <a:rPr lang="ko-KR" altLang="en-US" sz="1400" dirty="0"/>
              <a:t> 기술만을 도입</a:t>
            </a:r>
            <a:r>
              <a:rPr lang="en-US" altLang="ko-KR" sz="1400" dirty="0"/>
              <a:t>) </a:t>
            </a:r>
            <a:r>
              <a:rPr lang="ko-KR" altLang="en-US" sz="1400" dirty="0"/>
              <a:t>이다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400" dirty="0"/>
              <a:t>- </a:t>
            </a:r>
            <a:r>
              <a:rPr lang="ko-KR" altLang="en-US" sz="1400" dirty="0"/>
              <a:t>비용 </a:t>
            </a:r>
            <a:r>
              <a:rPr lang="ko-KR" altLang="en-US" sz="1400" dirty="0" err="1"/>
              <a:t>지불시</a:t>
            </a:r>
            <a:r>
              <a:rPr lang="ko-KR" altLang="en-US" sz="1400" dirty="0"/>
              <a:t> </a:t>
            </a:r>
            <a:r>
              <a:rPr lang="en-US" altLang="ko-KR" sz="1400" dirty="0" err="1"/>
              <a:t>redhat</a:t>
            </a:r>
            <a:r>
              <a:rPr lang="ko-KR" altLang="en-US" sz="1400" dirty="0"/>
              <a:t>사에서 기술 지원을 공급한다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3074" name="Picture 2" descr="Fedora (operating system) - Wikipedia">
            <a:extLst>
              <a:ext uri="{FF2B5EF4-FFF2-40B4-BE49-F238E27FC236}">
                <a16:creationId xmlns:a16="http://schemas.microsoft.com/office/drawing/2014/main" id="{17D4E033-063F-4EB9-9C16-12C2DF9D5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044" y="1371600"/>
            <a:ext cx="4111348" cy="231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>
            <a:extLst>
              <a:ext uri="{FF2B5EF4-FFF2-40B4-BE49-F238E27FC236}">
                <a16:creationId xmlns:a16="http://schemas.microsoft.com/office/drawing/2014/main" id="{339D88E9-221C-4F30-AB33-BBB2320E9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Slackware </a:t>
            </a:r>
            <a:r>
              <a:rPr lang="ko-KR" altLang="en-US"/>
              <a:t>계열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DE9442-27BA-479F-801C-4D21F7F2A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dirty="0"/>
              <a:t>3-1</a:t>
            </a:r>
            <a:r>
              <a:rPr lang="en-US" altLang="ko-KR" sz="2000" b="1" dirty="0"/>
              <a:t>. Slackware </a:t>
            </a:r>
            <a:r>
              <a:rPr lang="en-US" altLang="ko-KR" sz="2000" b="1" dirty="0" err="1"/>
              <a:t>linux</a:t>
            </a:r>
            <a:endParaRPr lang="ko-KR" altLang="en-US" sz="2000" b="1" dirty="0"/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600" dirty="0"/>
              <a:t>- </a:t>
            </a:r>
            <a:r>
              <a:rPr lang="ko-KR" altLang="en-US" sz="1600" dirty="0"/>
              <a:t>숙련자용이다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600" dirty="0"/>
              <a:t>- </a:t>
            </a:r>
            <a:r>
              <a:rPr lang="ko-KR" altLang="en-US" sz="1600" dirty="0"/>
              <a:t>초기 리눅스 </a:t>
            </a:r>
            <a:r>
              <a:rPr lang="ko-KR" altLang="en-US" sz="1600" dirty="0" err="1"/>
              <a:t>배포판이다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600" dirty="0"/>
              <a:t>- </a:t>
            </a:r>
            <a:r>
              <a:rPr lang="en-US" altLang="ko-KR" sz="1600" dirty="0" err="1"/>
              <a:t>tgz</a:t>
            </a:r>
            <a:r>
              <a:rPr lang="en-US" altLang="ko-KR" sz="1600" dirty="0"/>
              <a:t> </a:t>
            </a:r>
            <a:r>
              <a:rPr lang="ko-KR" altLang="en-US" sz="1600" dirty="0"/>
              <a:t>패키지 포맷 사용 </a:t>
            </a:r>
            <a:r>
              <a:rPr lang="en-US" altLang="ko-KR" sz="1600" dirty="0"/>
              <a:t>(</a:t>
            </a:r>
            <a:r>
              <a:rPr lang="ko-KR" altLang="en-US" sz="1600" dirty="0"/>
              <a:t>압축파일 형태의 패키지</a:t>
            </a:r>
            <a:r>
              <a:rPr lang="en-US" altLang="ko-KR" sz="1600" dirty="0"/>
              <a:t>) </a:t>
            </a:r>
            <a:r>
              <a:rPr lang="ko-KR" altLang="en-US" sz="1600" dirty="0"/>
              <a:t>한다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600" dirty="0"/>
              <a:t>- </a:t>
            </a:r>
            <a:r>
              <a:rPr lang="ko-KR" altLang="en-US" sz="1600" dirty="0"/>
              <a:t>매우 안정적이고 가장 유닉스와 비슷하다</a:t>
            </a:r>
            <a:r>
              <a:rPr lang="en-US" altLang="ko-KR" sz="1600" dirty="0"/>
              <a:t>. (</a:t>
            </a:r>
            <a:r>
              <a:rPr lang="ko-KR" altLang="en-US" sz="1600" dirty="0"/>
              <a:t>텍스트 기반 설치 </a:t>
            </a:r>
            <a:r>
              <a:rPr lang="en-US" altLang="ko-KR" sz="1600" dirty="0"/>
              <a:t>- </a:t>
            </a:r>
            <a:r>
              <a:rPr lang="en-US" altLang="ko-KR" sz="1600" dirty="0" err="1"/>
              <a:t>fdisk</a:t>
            </a:r>
            <a:r>
              <a:rPr lang="ko-KR" altLang="en-US" sz="1600" dirty="0"/>
              <a:t>로 파티션 분할</a:t>
            </a:r>
            <a:r>
              <a:rPr lang="en-US" altLang="ko-KR" sz="1600" dirty="0"/>
              <a:t>, </a:t>
            </a:r>
            <a:r>
              <a:rPr lang="ko-KR" altLang="en-US" sz="1600" dirty="0"/>
              <a:t>환경설정 파일 직접 수정 등</a:t>
            </a:r>
            <a:r>
              <a:rPr lang="en-US" altLang="ko-KR" sz="1600" dirty="0"/>
              <a:t>.. )</a:t>
            </a:r>
            <a:endParaRPr lang="ko-KR" altLang="en-US" sz="1600" dirty="0"/>
          </a:p>
          <a:p>
            <a:pPr marL="57150" indent="0">
              <a:lnSpc>
                <a:spcPct val="150000"/>
              </a:lnSpc>
              <a:buNone/>
              <a:defRPr/>
            </a:pPr>
            <a:r>
              <a:rPr lang="en-US" altLang="ko-KR" sz="2000" dirty="0"/>
              <a:t>3-2. </a:t>
            </a:r>
            <a:r>
              <a:rPr lang="en-US" altLang="ko-KR" sz="2000" b="1" dirty="0" err="1"/>
              <a:t>openSUSE</a:t>
            </a:r>
            <a:endParaRPr lang="ko-KR" altLang="en-US" sz="2000" b="1" dirty="0"/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600" dirty="0"/>
              <a:t>- </a:t>
            </a:r>
            <a:r>
              <a:rPr lang="ko-KR" altLang="en-US" sz="1600" dirty="0"/>
              <a:t>범용</a:t>
            </a:r>
            <a:r>
              <a:rPr lang="en-US" altLang="ko-KR" sz="1600" dirty="0"/>
              <a:t>(</a:t>
            </a:r>
            <a:r>
              <a:rPr lang="ko-KR" altLang="en-US" sz="1600" dirty="0" err="1"/>
              <a:t>데스크탑용</a:t>
            </a:r>
            <a:r>
              <a:rPr lang="en-US" altLang="ko-KR" sz="1600" dirty="0"/>
              <a:t>) </a:t>
            </a:r>
            <a:r>
              <a:rPr lang="ko-KR" altLang="en-US" sz="1600" dirty="0"/>
              <a:t>이다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600" dirty="0"/>
              <a:t>- </a:t>
            </a:r>
            <a:r>
              <a:rPr lang="en-US" altLang="ko-KR" sz="1600" dirty="0" err="1"/>
              <a:t>slackware</a:t>
            </a:r>
            <a:r>
              <a:rPr lang="en-US" altLang="ko-KR" sz="1600" dirty="0"/>
              <a:t> </a:t>
            </a:r>
            <a:r>
              <a:rPr lang="en-US" altLang="ko-KR" sz="1600" dirty="0" err="1"/>
              <a:t>linux</a:t>
            </a:r>
            <a:r>
              <a:rPr lang="en-US" altLang="ko-KR" sz="1600" dirty="0"/>
              <a:t> </a:t>
            </a:r>
            <a:r>
              <a:rPr lang="ko-KR" altLang="en-US" sz="1600" dirty="0"/>
              <a:t>기반이다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600" dirty="0"/>
              <a:t>- rpm </a:t>
            </a:r>
            <a:r>
              <a:rPr lang="ko-KR" altLang="en-US" sz="1600" dirty="0"/>
              <a:t>패키지 포맷을 사용한다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600" dirty="0"/>
              <a:t>- </a:t>
            </a:r>
            <a:r>
              <a:rPr lang="en-US" altLang="ko-KR" sz="1600" dirty="0" err="1"/>
              <a:t>YaST</a:t>
            </a:r>
            <a:r>
              <a:rPr lang="en-US" altLang="ko-KR" sz="1600" dirty="0"/>
              <a:t> (Yet another Setup Tool) : </a:t>
            </a:r>
            <a:r>
              <a:rPr lang="ko-KR" altLang="en-US" sz="1600" dirty="0"/>
              <a:t>그래픽 환경의 시스템 관리자 </a:t>
            </a:r>
            <a:r>
              <a:rPr lang="en-US" altLang="ko-KR" sz="1600" dirty="0"/>
              <a:t>(</a:t>
            </a:r>
            <a:r>
              <a:rPr lang="ko-KR" altLang="en-US" sz="1600" dirty="0"/>
              <a:t>제어판</a:t>
            </a:r>
            <a:r>
              <a:rPr lang="en-US" altLang="ko-KR" sz="1600" dirty="0"/>
              <a:t>) -&gt; GUI</a:t>
            </a:r>
            <a:r>
              <a:rPr lang="ko-KR" altLang="en-US" sz="1600" dirty="0"/>
              <a:t>를 통한 편리한 환경 설정이 가능하다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ko-KR" sz="1600" dirty="0"/>
              <a:t>- </a:t>
            </a:r>
            <a:r>
              <a:rPr lang="en-US" altLang="ko-KR" sz="1600" dirty="0" err="1"/>
              <a:t>Zypp</a:t>
            </a:r>
            <a:r>
              <a:rPr lang="en-US" altLang="ko-KR" sz="1600" dirty="0"/>
              <a:t> : </a:t>
            </a:r>
            <a:r>
              <a:rPr lang="ko-KR" altLang="en-US" sz="1600" dirty="0"/>
              <a:t>패키지 관리자이다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>
              <a:lnSpc>
                <a:spcPct val="150000"/>
              </a:lnSpc>
              <a:defRPr/>
            </a:pPr>
            <a:endParaRPr lang="ko-KR" alt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2B88A54-2ACE-4045-98D5-B222B73B6F8E}"/>
              </a:ext>
            </a:extLst>
          </p:cNvPr>
          <p:cNvSpPr txBox="1"/>
          <p:nvPr/>
        </p:nvSpPr>
        <p:spPr>
          <a:xfrm>
            <a:off x="2940400" y="846657"/>
            <a:ext cx="6019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https://distrowatch.com/dwres.php?resource=popularity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B66F50-9CC6-B48E-5CF7-04E5EEB18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0735"/>
            <a:ext cx="12192000" cy="373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48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86608A-AA1F-4330-B3B0-984AD25E3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라즈비안</a:t>
            </a:r>
            <a:r>
              <a:rPr lang="en-US" altLang="ko-KR" dirty="0"/>
              <a:t>(Raspbian)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1CFE72-305D-4250-8D6E-F28CF5882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라즈베리 파이 재단이 개발한 </a:t>
            </a:r>
            <a:r>
              <a:rPr lang="ko-KR" altLang="en-US" dirty="0" err="1"/>
              <a:t>라즈베리파이</a:t>
            </a:r>
            <a:r>
              <a:rPr lang="ko-KR" altLang="en-US" dirty="0"/>
              <a:t> 전용 운영체제</a:t>
            </a:r>
            <a:endParaRPr lang="en-US" altLang="ko-KR" dirty="0"/>
          </a:p>
          <a:p>
            <a:r>
              <a:rPr lang="ko-KR" altLang="en-US" dirty="0"/>
              <a:t>라즈베리 파이 계열의 </a:t>
            </a:r>
            <a:r>
              <a:rPr lang="ko-KR" altLang="en-US" dirty="0" err="1"/>
              <a:t>저성능</a:t>
            </a:r>
            <a:r>
              <a:rPr lang="ko-KR" altLang="en-US" dirty="0"/>
              <a:t> </a:t>
            </a:r>
            <a:r>
              <a:rPr lang="en-US" altLang="ko-KR" dirty="0"/>
              <a:t>ARM CPU</a:t>
            </a:r>
            <a:r>
              <a:rPr lang="ko-KR" altLang="en-US" dirty="0"/>
              <a:t>에 최적화</a:t>
            </a:r>
            <a:endParaRPr lang="en-US" altLang="ko-KR" dirty="0"/>
          </a:p>
          <a:p>
            <a:r>
              <a:rPr lang="ko-KR" altLang="en-US" dirty="0" err="1"/>
              <a:t>데비안</a:t>
            </a:r>
            <a:r>
              <a:rPr lang="ko-KR" altLang="en-US" dirty="0"/>
              <a:t> 기반으로 구성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7F3B92E-474E-41E2-8287-0364571E9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132" y="3429000"/>
            <a:ext cx="4620032" cy="288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라즈베리 파이 - 위키백과, 우리 모두의 백과사전">
            <a:extLst>
              <a:ext uri="{FF2B5EF4-FFF2-40B4-BE49-F238E27FC236}">
                <a16:creationId xmlns:a16="http://schemas.microsoft.com/office/drawing/2014/main" id="{61F7743B-5CD2-445A-8D33-657338F5F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389" y="3429000"/>
            <a:ext cx="4450245" cy="296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898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lt Text">
            <a:extLst>
              <a:ext uri="{FF2B5EF4-FFF2-40B4-BE49-F238E27FC236}">
                <a16:creationId xmlns:a16="http://schemas.microsoft.com/office/drawing/2014/main" id="{A71392FA-83F4-44D4-BAA0-E83B96965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514" y="859231"/>
            <a:ext cx="8758561" cy="492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021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2525</TotalTime>
  <Words>587</Words>
  <Application>Microsoft Office PowerPoint</Application>
  <PresentationFormat>와이드스크린</PresentationFormat>
  <Paragraphs>85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맑은 고딕</vt:lpstr>
      <vt:lpstr>Arial</vt:lpstr>
      <vt:lpstr>Office 테마</vt:lpstr>
      <vt:lpstr>임베디드시스템 3주차 [복습]</vt:lpstr>
      <vt:lpstr>리눅스 배포판</vt:lpstr>
      <vt:lpstr>리눅스 배포판 계열</vt:lpstr>
      <vt:lpstr> Debian 계열 (deb 기반)</vt:lpstr>
      <vt:lpstr>RedHat 계열 (rpm 기반)</vt:lpstr>
      <vt:lpstr>Slackware 계열</vt:lpstr>
      <vt:lpstr>PowerPoint 프레젠테이션</vt:lpstr>
      <vt:lpstr>라즈비안(Raspbian)</vt:lpstr>
      <vt:lpstr>PowerPoint 프레젠테이션</vt:lpstr>
      <vt:lpstr>Raspbian 다운로드</vt:lpstr>
      <vt:lpstr>VirtualBox 설치</vt:lpstr>
      <vt:lpstr>Raspbian 설치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설정</vt:lpstr>
      <vt:lpstr>PowerPoint 프레젠테이션</vt:lpstr>
      <vt:lpstr>PowerPoint 프레젠테이션</vt:lpstr>
      <vt:lpstr>PowerPoint 프레젠테이션</vt:lpstr>
      <vt:lpstr>Extensions 설치</vt:lpstr>
      <vt:lpstr>Raspbian update and upgrade</vt:lpstr>
      <vt:lpstr>Raspbian 사용, Python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인문IT입문</dc:title>
  <dc:creator>강남오</dc:creator>
  <cp:lastModifiedBy>kaus</cp:lastModifiedBy>
  <cp:revision>250</cp:revision>
  <dcterms:created xsi:type="dcterms:W3CDTF">2017-03-06T12:30:03Z</dcterms:created>
  <dcterms:modified xsi:type="dcterms:W3CDTF">2022-09-17T01:35:33Z</dcterms:modified>
</cp:coreProperties>
</file>